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7" r:id="rId4"/>
    <p:sldId id="257" r:id="rId5"/>
    <p:sldId id="260" r:id="rId6"/>
    <p:sldId id="261" r:id="rId7"/>
    <p:sldId id="262" r:id="rId8"/>
    <p:sldId id="275" r:id="rId9"/>
    <p:sldId id="264" r:id="rId10"/>
    <p:sldId id="269" r:id="rId11"/>
    <p:sldId id="258" r:id="rId12"/>
    <p:sldId id="271" r:id="rId13"/>
    <p:sldId id="272" r:id="rId14"/>
    <p:sldId id="273" r:id="rId15"/>
    <p:sldId id="259" r:id="rId16"/>
    <p:sldId id="265" r:id="rId17"/>
    <p:sldId id="266" r:id="rId18"/>
    <p:sldId id="276" r:id="rId19"/>
    <p:sldId id="267" r:id="rId20"/>
    <p:sldId id="274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3"/>
  </p:normalViewPr>
  <p:slideViewPr>
    <p:cSldViewPr snapToGrid="0" snapToObjects="1">
      <p:cViewPr>
        <p:scale>
          <a:sx n="95" d="100"/>
          <a:sy n="95" d="100"/>
        </p:scale>
        <p:origin x="1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2T09:54:4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24575,'-6'31'0,"2"-8"0,4 20 0,0-2 0,0 7 0,0 4 0,5-6 0,-4 0 0,4 0 0,-5-7 0,6 12 0,-5-15 0,4 9 0,-5-13 0,5 0 0,1 6 0,5-4 0,6 10 0,-5-10 0,8 4 0,-7 0 0,14 3 0,-13 5 0,13-5 0,-10-2 0,-1-7 0,-1-6 0,-5-5 0,5 3 0,-4-8 0,4 10 0,-5-7 0,5 7 0,-9-5 0,13 10 0,-12-10 0,15 22 0,-1 2 0,-7-2 0,5 2 0,-18-19 0,4 1 0,0 4 0,-4-10 0,4 10 0,-5 1 0,0-3 0,0 7 0,0-9 0,0 32 0,5-14 0,-4 16 0,4-23 0,-5 0 0,0-4 0,0-6 0,0 1 0,0-12 0,0 8 0,0 0 0,0-8 0,0 7 0,0-14 0,0 9 0,-4-4 0,-2 9 0,-4-3 0,4-2 0,-3-1 0,4-7 0,0 7 0,-4-3 0,8 5 0,-3-5 0,-1 4 0,4-9 0,-8 9 0,8 0 0,-4 2 0,5 2 0,0-3 0,0-5 0,-4 4 0,3-9 0,-4 9 0,5-9 0,0 9 0,-4-9 0,3 9 0,-7-4 0,7 5 0,-8-5 0,8 3 0,-7-8 0,7 9 0,-3-9 0,4 9 0,-5-4 0,4 5 0,-3-5 0,0-5 0,-1-6 0,-10-19 0,4-2 0,-5-22 0,10 5 0,1 2 0,5-5 0,0-5 0,-5 1 0,4-10 0,-4 4 0,5 5 0,0-9 0,0 23 0,0-9 0,0 20 0,0-7 0,0 9 0,0-10 0,0 3 0,-4 2 0,3 1 0,-3-2 0,4 5 0,0-4 0,0 6 0,0 4 0,6 43 0,0-6 0,2 35 0,-3-18 0,-1-10 0,-2 4 0,2 7 0,-4-4 0,5 6 0,-4-9 0,4-6 0,-5 0 0,0 0 0,0-5 0,0 3 0,4-8 0,-3-2 0,4-1 0,-5-9 0,0 9 0,0 7 0,0-8 0,0 12 0,0-9 0,4 4 0,-3 1 0,3-7 0,-4-5 0,4-5 0,-3 5 0,7 1 0,-7 0 0,8-5 0,15-35 0,-10 9 0,27-37 0,-18 24 0,7-11 0,-3 7 0,-5-6 0,-1 5 0,1-4 0,0 6 0,-6 5 0,3 2 0,-8 5 0,3 4 0,-4-2 0,-1 7 0,1-8 0,-1 9 0,-3-4 0,-2 9 0,-4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2T09:54:44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24575,'7'58'0,"4"-11"0,-10-16 0,3-10 0,1 10 0,-4 1 0,8 2 0,-2 24 0,4-20 0,1 27 0,-1-30 0,7 23 0,-6-23 0,9 10 0,-9-7 0,9-4 0,1 5 0,-4-17 0,13 10 0,-14-16 0,9 6 0,0 3 0,7-6 0,2 8 0,3-10 0,0 4 0,-4-9 0,4 9 0,-6-9 0,0 3 0,-5-4 0,13 4 0,-12-4 0,19 4 0,-13-4 0,4 0 0,0-5 0,-4 3 0,4-3 0,0 0 0,-4-1 0,4 0 0,0-4 0,-4 8 0,10-7 0,-10 2 0,17 2 0,-10 0 0,6 1 0,31 9 0,-23-14 0,-4 6 0,2 1 0,12-2 0,11 0 0,1 5 0,-12-11 0,19 11 0,-21-5 0,21 0 0,-12 4 0,7-9 0,-24 3 0,1 1 0,31-5 0,-37 1 0,1 1 0,40 4 0,-18-6-717,23 11 717,-44-11 0,1 0 0,5 5 0,1 1 0,0-3 0,1 0 0,2 0 0,1 0-1307,4 3 1,2 0 1306,1-3 0,0 0 0,5 4 0,1 0-557,-2-4 1,-1 1 556,-9 1 0,0 1 0,7-3 0,3 1 0,13 1 0,-1 2 0,-11 0 0,-2-1 0,5-2 0,-5-2 0,22 4-636,-25-2 636,-1-4 559,-15 10-559,-2-10 2432,1 10-2432,1-5 0,23 7 0,3 0 0,8 1 1276,6-7-1276,-29 2 0,2 0 0,-9-4 0,0-1 31,9 6 1,-1 0-32,-13-4 0,-3 2 0,30 10 0,14-3 0,-45-2 0,-1 0 0,42 2 0,-38-2 0,-1 1 0,37 7 0,-14 4 0,16 2 0,-16-1 0,14 0 0,6 1 0,-6 0 0,0 0 0,6-6 0,-33-3 0,1 1 0,34 4 0,-44-7 0,-3 0 0,9 1 0,-24-1 0,4-4 0,-11 3 0,3-5 0,-9 0 0,10 6 749,-14-9-749,7 6 0,-5-3 0,-3 1 0,7 2 0,-13 1 0,14 2 0,-12 0 0,12 3 0,-13-9 0,3 4 0,-1 0 0,-2 1 0,8 10 0,-7-4 0,2 0 0,-4-3 0,-1-7 0,1 3 0,-1-5 0,-13-4 0,1-1 0,-15-4 0,7 0 0,-13 0 0,8-5 0,-10 0 0,6-1 0,0-3 0,-11 8 0,2-8 0,-15 2 0,10-4 0,-4 0 0,5 5 0,1-3 0,5 8 0,7-4 0,-11 5 0,18 0 0,-12 0 0,11 0 0,3-4 0,-8 3 0,4-8 0,-5 3 0,-11-9 0,13 8 0,-8-8 0,17 14 0,0-7 0,0 7 0,-1-3 0,1 0 0,0-1 0,18 0 0,-1 5 0,23 6 0,2 5 0,13 0 0,-4 5 0,16-3 0,-23 2 0,10-3 0,0 4 0,-10-3 0,16 4 0,-28-11 0,13 4 0,-8 1 0,6 1 0,-6-1 0,-4-2 0,-14-7 0,14 11 0,-8-10 0,10 11 0,-6-4 0,3 1 0,-6 3 0,5-5 0,-12 0 0,-10-24 0,-9-6 0,-9-39 0,-10 4 0,6-21 0,-8 14 0,-2-13 0,12 26 0,-14-15 0,20 29 0,-8-9 0,6 13 0,4-6 0,-3 14 0,4-18 0,-4 19 0,-3-22 0,-4 12 0,0-6 0,6 12 0,0-3 0,7 13 0,-1-2 0,5 9 0,0 5 0,5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2T09:54:4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24575,'14'-1'0,"14"20"0,13 7 0,23 17 0,14-4-1718,-27-18 1,4 0 1717,8 5 0,4 0 0,17 3 0,4 1 0,-22-5 0,1 2 0,1-2 0,-1-3 0,0-2 0,1 2 0,2 1 0,0 0 0,-1-1 0,24 5 0,-1-3 0,0-2 0,0-2 0,-5 1 0,0-1 0,5-3 0,-2-1 0,-18-3 0,0-2 0,6 2 0,0-2 0,-9-3 0,0-1-14,-3-3 0,-2 0 14,-4 3 0,-1-1 0,-2-5 0,-2 0-242,27 4 242,-31-4 0,1-2 0,27 1 0,0 0 0,5 0 0,-4 0-298,-28 0 0,1 0 298,46 0 0,-44 0 0,4 0 0,24 1 0,2-2 0,-19-2 0,-1 0 0,16 2 0,-2 0 0,-21-2 0,-4 0 0,45-4 0,-45 6 0,-1 1 0,44-7 0,-3 1 0,-14 4 0,-24-4 0,0-1 0,29 0 0,-29 3 0,0 0 0,32-8 0,8 10 0,-8-10 0,-33 11 0,3 1 0,5-6 0,1 0 0,-3 5 0,1 0 0,9-5 0,-2 0 0,21 4 0,-30-4 0,1-1 0,-10 6 0,-1 0 0,12-2 0,2-1 577,4 0 0,0 1-577,-3 3 0,0-2 0,4-4 0,0-1 0,-6 6 0,0 0 0,5-6 0,0 1 0,-8 4 0,0 2 0,7-4 0,2 1 0,11 3 0,-1 0 0,-11-4 0,0 1 0,13 2 0,-1 0 0,-17-2 0,0-1 0,10 4 0,0 0 0,-11-3 0,0 0 0,11 2 0,0 0 0,-14-2 0,-2 0 0,2-1 0,-2 1 219,-2 3 1,-2-1-220,43-6 0,-10 7 0,-15 0 0,13 0 0,-12 0 0,22 0 0,-25 0 0,2 0 0,-8 0 0,1 0-329,8 0 1,0 0 328,-10 0 0,-2 0 0,-6 0 0,0 0 0,5 0 0,1 0 0,-6 0 0,0 0 0,3 0 0,-2 0 220,27 0-220,-27 0 0,2 0 0,33 6 0,-35-5 0,4 0-56,3 1 1,2 2 55,4-1 0,5 1 0,1-1 0,7 0 0,-4 0 0,12 1 0,1 1-566,-10 0 1,5 1 0,-7-2 565,0-3 0,-3 0 0,15 6 0,-1 1-408,-17-7 1,-1 0 407,18 6 0,1 1 0,-13-7 0,-1-1 0,15 7 0,0 1 0,-14-3 0,-1-1 0,9 0 0,-1 1-401,-19 2 0,0-1 401,13-2 0,0 1 0,-13 2 0,0 1 0,13 0 0,2 0 0,-4-1 0,-2 1 0,-3 0 0,-1 0 0,2-4 0,1 0 0,4 6 0,-1-1 0,-13-8 0,-1 1 380,6 6 1,-4 2-381,14-4 1974,-9 7-1974,-8 4 1859,0-3-1859,0 9 0,0-4 0,15 7 0,-4 5 0,7-4 0,-26-6 0,-2 0 0,19 7 544,-13-7 1,-1 1-545,9 4 428,12 6-428,-16-8 0,7 7 0,-5 1 0,13 6 0,-13-6 0,5 4 0,-7-5 0,0 0 0,0 4 0,0-3 0,0-1 452,0 4-452,-13-15 6,25 18-6,-44-23 0,28 16 0,-41-24 0,15 12 0,3-1 0,-10-4 0,19 12 0,-20-14 0,10 5 0,-2 3 0,-15-9 0,23 13 0,-25-12 0,18 7 0,-21-10 0,7 1 0,-3 4 0,5-3 0,0 8 0,-5-8 0,4 7 0,-4-7 0,0 3 0,-1-5 0,0 1 0,-4-1 0,8 5 0,-3 1 0,5 5 0,0 0 0,0-5 0,-5 4 0,4-8 0,-8 8 0,8-8 0,-8 3 0,7-4 0,-3 3 0,5 3 0,-5-1 0,4-1 0,-9-5 0,9 1 0,-9-1 0,9 6 0,-4-5 0,4 5 0,-7-6 0,0-4 0,-7 3 0,9-2 0,-22-6 0,-1-1 0,-23-10 0,5 0 0,-10 0 0,-4-5 0,-1 3 0,-3-4 0,0 0 0,4 5 0,-6-5 0,-4 5 0,15-4 0,-9 4 0,7-4 0,-2-1 0,-13-1 0,-1-6 0,-7-1 0,12 2 0,-2 5 0,11 2 0,1 5 0,6 0 0,12 5 0,7-3 0,18 13 0,3-3 0,18 14 0,-4-4 0,10 9 0,2-3 0,13 6 0,-4 0 0,15 1 0,-15-2 0,10 2 0,-6-2 0,7 2 0,-12-6 0,17 10 0,-23-15 0,30 16 0,-15-10 0,6 4 0,2-4 0,-23-3 0,10-5 0,-13 0 0,0-1 0,-10 0 0,-3-4 0,-10 2 0,1-7 0,-1 3 0,0-4 0,0 0 0,-4-4 0,-1-24 0,-4-18 0,0-17 0,0-21 0,0 19 0,-6-27 0,-2 19 0,1-6 0,-5 3 0,11-2 0,-11 5 0,11 3 0,-4 24 0,-1-6 0,0 17 0,-1 0 0,3 11 0,4 13 0,0-3 0,0 5 0,0 0 0,0 4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2T08:56:1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5967 24575,'11'3'0,"5"-2"0,0 2 0,8-3 0,2-4 0,0 0 0,9-1 0,1-3 0,12-2 0,1-1 0,0-3 0,-3 0 0,10-12 0,8-2 0,15-16-563,3 4 563,-3 1 0,10-5 0,-17 5 0,3 1 0,-7 1 0,-15 7 0,6 0 0,-15-4 0,7-8 0,-11 6 0,12-26 0,-8 6-627,-13 14 1,3-5 626,4-5 0,0-3 0,2-4 0,-1 0 0,-1 3 0,1 1 0,10-14 0,0 3 0,-17 25 0,-1 1 0,8-8 0,-2 1 528,10-23-528,-16 23 0,5-13 0,-11 10 0,-2 1 0,2-17 0,1 9 0,8-31 150,-15 41 0,1 0-150,-1-4 0,-1 0 0,0-3 0,0 1-320,15-37 320,-10 6 0,10-5 0,-11 18 0,5-16 0,-6 16 0,-5 10 0,0-2 0,9-29 0,-11 29 0,-1 1 0,3-37 0,-4 7 0,-1-7 0,0 16 0,0-6 0,0 18 0,-1 3 0,1 2 0,-2 9 0,-1 4 0,0-1 0,3-17 0,-3 21 0,-1-1 0,4-16 0,4-2 0,-4 0 0,8 8 0,-7 1 0,1 11 971,-3-4-971,4 5 337,-4 0-337,3 10 0,-7 3 0,6 0 0,-6 2 0,8-13 0,-6 9 0,5-16 0,-3 19 0,6-7 0,-7 16 0,7-5 0,-3 3 0,0 5 0,8-7 0,-7 11 0,13-19 0,-4 10 0,-4 3 0,13-16 0,-12 17 0,10-14 0,-4 11 0,-4-1 0,-4 8 0,8-11 0,-3 7 0,5-6 0,-1 2 0,-2 2 0,-3 3 0,10-6 0,-5 6 0,5-5 0,-7 9 0,9-7 0,-2 7 0,2-3 0,-12 11 0,6-5 0,-18 10 0,23-8 0,-15 5 0,17-1 0,-9 0 0,4 1 0,0-1 0,17-8 0,-12 6 0,16-6 0,-25 8 0,4 1 0,5-1 0,-7 0 0,12 0 0,-14 1 0,4-1 0,-5 0 0,-4 5 0,3 0 0,-3 0 0,0 3 0,3-6 0,1 6 0,-6-6 0,15 6 0,-10-6 0,1 6 0,8-3 0,-15 4 0,8 0 0,-2 0 0,-8 0 0,8 0 0,-11 0 0,6 0 0,-3 0 0,-3 0 0,6-4 0,-8 4 0,1-4 0,3 4 0,-4 0 0,1 0 0,3 0 0,-7 0 0,6 0 0,-6 0 0,7 0 0,-7 0 0,3 0 0,-11-3 0,-8 2 0,-5-2 0,-7 3 0,0 0 0,-6 0 0,0-4 0,-14 3 0,12-3 0,-12 4 0,14-3 0,-4 2 0,4-3 0,9 4 0,-2 0 0,11 0 0,-6 0 0,2-4 0,-4 4 0,-4-8 0,3 4 0,-7-1 0,8-2 0,-9 6 0,0-2 0,-2-1 0,5 3 0,-17-3 0,26 4 0,-31 0 0,34 0 0,-14 0 0,8 0 0,3 0 0,38 0 0,-3 4 0,40-3 0,-29 3 0,12-4 0,-7 0 0,-1 0 0,3 0 0,-9 4 0,0-3 0,-1 3 0,0 0 0,-4-3 0,4 3 0,-5 0 0,0-3 0,5 2 0,-4 1 0,-4-3 0,-3 3 0,-11-4 0,7 0 0,-7 0 0,2 0 0,1 0 0,-3 3 0,7-2 0,-3 5 0,3-5 0,-3 3 0,-1-1 0,-4-2 0,0 2 0,0-3 0,4 3 0,-3 1 0,-8 0 0,-9 7 0,-8-6 0,1 7 0,1-5 0,7 0 0,-7 1 0,3 0 0,1-1 0,-8 5 0,9-4 0,-9 3 0,3 1 0,0-3 0,-8 6 0,7-6 0,-8 11 0,8-10 0,-9 15 0,9-15 0,1 6 0,-4 0 0,7-7 0,-4 11 0,2-12 0,6 7 0,-2-7 0,0 4 0,-1-5 0,-4 4 0,4-2 0,-2 5 0,6-6 0,-3 3 0,4-4 0,-1 0 0,4-3 0,1-1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2T08:56:39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2003 199 24575,'-11'-3'0,"-10"2"0,-6-7 0,-4 4 0,-9-10 0,2 4 0,-5 0 0,-3 2 0,3 3 0,-4-1 0,9 2 0,-7 4 0,7 0 0,0 0 0,-7 0 0,17 0 0,-7 0 0,0 4 0,7-3 0,-12 3 0,3 1 0,5-4 0,-13 7 0,12-3 0,-13 4 0,3 1 0,5-1 0,-7 0 0,18-1 0,-30 10 0,16-3 0,-7 3 0,12-1 0,11-4 0,4-4 0,-3 6 0,7-7 0,-7 9 0,11-5 0,-6 3 0,-3 7 0,-14 18 0,1-4 0,-5 13 0,2-15 0,7 4 0,-7-3 0,10-4 0,6-5 0,-4 1 0,8 3 0,-4-3 0,4 8 0,2-9 0,-2 9 0,1-9 0,-6 14 0,-4 9 0,-3 1 0,6 9 0,2-11 0,7-1 0,0 1 0,1 0 0,9-6 0,-4 10 0,8-2 0,-3 11 0,8 6 0,6-11 0,6 10 0,17 17 0,-5-22 0,6 21 0,-6-35 0,-4-3 0,10 4 0,1-3 0,6 5 0,-7-10 0,-1-2 0,6 1 0,-9-5 0,9 6 0,-6-7 0,-5-6 0,14 7 0,4 2 0,-6-6 0,12 1 0,-24-14 0,17 1 0,-17-4 0,17-1 0,-8-4 0,11 1 0,0-1 0,-1 1 0,13 0 0,-9-5 0,9 0 0,21-1 0,-25-2 0,31 2 0,-38-8 0,17-2 0,-16-3 0,5-1 0,-9-4 0,-3-1 0,-6 1 0,-1-3 0,-1-1 0,-3-1 0,14-9 0,-3 4 0,6-10 0,11-8 0,-17 5 0,6-8 0,-16 16 0,1-14 0,1 7 0,-1-7 0,-6 0 0,2-6 0,-2-1 0,-3 2 0,2 2 0,-7 3 0,-1 5 0,7-34 0,-9 28 0,6-26 0,-9 18 0,-4 8 0,-5-5 0,-1 3 0,1-9 0,-4 4 0,4-9 0,-5 18 0,0 1 0,-4-1 0,-1 0 0,-5-6 0,0-5 0,-12-19 0,3 1 0,-9-1 0,4 16 0,8 14 0,-15 4 0,10 1 0,-11 4 0,4 1 0,-10-7 0,3 8 0,-5-3 0,-4-5 0,16 18 0,-6-12 0,4 11 0,6-5 0,-8-2 0,-1-3 0,5 4 0,-4 1 0,5 0 0,1 0 0,-5 4 0,3 1 0,-2 9 0,10 1 0,-5 0 0,12 7 0,-10-7 0,3 4 0,2 3 0,-3-6 0,5 7 0,-1-4 0,1 3 0,5 2 0,7 3 0,1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WorldView-1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s://ru.wikipedia.org/wiki/QuickBi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IKONOS" TargetMode="External"/><Relationship Id="rId5" Type="http://schemas.openxmlformats.org/officeDocument/2006/relationships/hyperlink" Target="https://ru.wikipedia.org/wiki/GeoEye" TargetMode="External"/><Relationship Id="rId4" Type="http://schemas.openxmlformats.org/officeDocument/2006/relationships/hyperlink" Target="https://ru.wikipedia.org/wiki/WorldView-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A%D0%B0%D1%80%D1%82%D1%8B_Google" TargetMode="External"/><Relationship Id="rId2" Type="http://schemas.openxmlformats.org/officeDocument/2006/relationships/hyperlink" Target="https://ru.wikipedia.org/wiki/Google_%D0%9F%D0%BB%D0%B0%D0%BD%D0%B5%D1%82%D0%B0_%D0%97%D0%B5%D0%BC%D0%BB%D1%8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0%D0%B0%D0%B7%D0%B2%D0%B5%D0%B4%D0%BA%D0%B0" TargetMode="External"/><Relationship Id="rId3" Type="http://schemas.openxmlformats.org/officeDocument/2006/relationships/hyperlink" Target="https://ru.wikipedia.org/wiki/Landsat_8" TargetMode="External"/><Relationship Id="rId7" Type="http://schemas.openxmlformats.org/officeDocument/2006/relationships/hyperlink" Target="https://ru.wikipedia.org/wiki/%D0%9B%D0%B5%D1%81%D0%BE%D0%B2%D0%BE%D0%B4%D1%81%D1%82%D0%B2%D0%BE" TargetMode="External"/><Relationship Id="rId2" Type="http://schemas.openxmlformats.org/officeDocument/2006/relationships/hyperlink" Target="https://ru.wikipedia.org/wiki/%D0%94%D0%B8%D1%81%D1%82%D0%B0%D0%BD%D1%86%D0%B8%D0%BE%D0%BD%D0%BD%D0%BE%D0%B5_%D0%B7%D0%BE%D0%BD%D0%B4%D0%B8%D1%80%D0%BE%D0%B2%D0%B0%D0%BD%D0%B8%D0%B5_%D0%97%D0%B5%D0%BC%D0%BB%D0%B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3%D0%B5%D0%BE%D0%BB%D0%BE%D0%B3%D0%B8%D1%8F" TargetMode="External"/><Relationship Id="rId11" Type="http://schemas.openxmlformats.org/officeDocument/2006/relationships/hyperlink" Target="https://ru.wikipedia.org/wiki/Landsat_7" TargetMode="External"/><Relationship Id="rId5" Type="http://schemas.openxmlformats.org/officeDocument/2006/relationships/hyperlink" Target="https://ru.wikipedia.org/wiki/%D0%9A%D0%B0%D1%80%D1%82%D0%BE%D0%B3%D1%80%D0%B0%D1%84%D0%B8%D1%8F" TargetMode="External"/><Relationship Id="rId10" Type="http://schemas.openxmlformats.org/officeDocument/2006/relationships/hyperlink" Target="https://ru.wikipedia.org/wiki/%D0%9D%D0%B0%D1%86%D0%B8%D0%BE%D0%BD%D0%B0%D0%BB%D1%8C%D0%BD%D0%B0%D1%8F_%D0%B1%D0%B5%D0%B7%D0%BE%D0%BF%D0%B0%D1%81%D0%BD%D0%BE%D1%81%D1%82%D1%8C" TargetMode="External"/><Relationship Id="rId4" Type="http://schemas.openxmlformats.org/officeDocument/2006/relationships/hyperlink" Target="https://ru.wikipedia.org/wiki/%D0%A1%D0%B5%D0%BB%D1%8C%D1%81%D0%BA%D0%BE%D0%B5_%D1%85%D0%BE%D0%B7%D1%8F%D0%B9%D1%81%D1%82%D0%B2%D0%BE" TargetMode="External"/><Relationship Id="rId9" Type="http://schemas.openxmlformats.org/officeDocument/2006/relationships/hyperlink" Target="https://ru.wikipedia.org/wiki/%D0%9E%D0%B1%D1%80%D0%B0%D0%B7%D0%BE%D0%B2%D0%B0%D0%BD%D0%B8%D0%B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tiff"/><Relationship Id="rId7" Type="http://schemas.openxmlformats.org/officeDocument/2006/relationships/customXml" Target="../ink/ink2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10" Type="http://schemas.openxmlformats.org/officeDocument/2006/relationships/image" Target="../media/image13.png"/><Relationship Id="rId4" Type="http://schemas.openxmlformats.org/officeDocument/2006/relationships/image" Target="../media/image10.tiff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Bing_Maps" TargetMode="External"/><Relationship Id="rId3" Type="http://schemas.openxmlformats.org/officeDocument/2006/relationships/hyperlink" Target="https://ru.wikipedia.org/wiki/%D0%9D%D0%90%D0%A1%D0%90" TargetMode="External"/><Relationship Id="rId7" Type="http://schemas.openxmlformats.org/officeDocument/2006/relationships/hyperlink" Target="https://ru.wikipedia.org/wiki/Yahoo!_Maps" TargetMode="External"/><Relationship Id="rId2" Type="http://schemas.openxmlformats.org/officeDocument/2006/relationships/hyperlink" Target="https://ru.wikipedia.org/wiki/Lands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A%D0%B0%D1%80%D1%82%D1%8B_Google" TargetMode="External"/><Relationship Id="rId5" Type="http://schemas.openxmlformats.org/officeDocument/2006/relationships/hyperlink" Target="https://ru.wikipedia.org/wiki/NASA_World_Wind" TargetMode="External"/><Relationship Id="rId4" Type="http://schemas.openxmlformats.org/officeDocument/2006/relationships/hyperlink" Target="https://ru.wikipedia.org/wiki/%D0%93%D0%B5%D0%BE%D0%BB%D0%BE%D0%B3%D0%B8%D1%87%D0%B5%D1%81%D0%BA%D0%B0%D1%8F_%D1%81%D0%BB%D1%83%D0%B6%D0%B1%D0%B0_%D0%A1%D0%A8%D0%90" TargetMode="External"/><Relationship Id="rId9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hyperlink" Target="https://ru.wikipedia.org/wiki/%D0%A1%D0%BE%D0%BB%D0%BD%D0%B5%D1%87%D0%BD%D0%BE-%D1%81%D0%B8%D0%BD%D1%85%D1%80%D0%BE%D0%BD%D0%BD%D0%B0%D1%8F_%D0%BE%D1%80%D0%B1%D0%B8%D1%82%D0%B0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ru.wikipedia.org/wiki/%D0%9F%D0%BE%D0%BB%D1%8F%D1%80%D0%BD%D0%B0%D1%8F_%D0%BE%D1%80%D0%B1%D0%B8%D1%82%D0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5.tiff"/><Relationship Id="rId4" Type="http://schemas.openxmlformats.org/officeDocument/2006/relationships/hyperlink" Target="https://ru.wikipedia.org/wiki/Raytheon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8%D1%81%D1%82%D0%B5%D0%BC%D0%B0_%D0%A0%D0%B8%D1%87%D0%B8_%E2%80%94_%D0%9A%D1%80%D0%B5%D1%82%D1%8C%D0%B5%D0%BD%D0%B0" TargetMode="External"/><Relationship Id="rId2" Type="http://schemas.openxmlformats.org/officeDocument/2006/relationships/hyperlink" Target="https://ru.wikipedia.org/wiki/%D0%A0%D0%B5%D1%84%D0%BB%D0%B5%D0%BA%D1%82%D0%BE%D1%80_(%D1%82%D0%B5%D0%BB%D0%B5%D1%81%D0%BA%D0%BE%D0%BF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1%D0%BE%D0%BB%D0%BE%D0%BC%D0%B5%D1%82%D1%80" TargetMode="External"/><Relationship Id="rId4" Type="http://schemas.openxmlformats.org/officeDocument/2006/relationships/hyperlink" Target="https://ru.wikipedia.org/wiki/%D0%9E%D1%82%D0%BD%D0%BE%D1%81%D0%B8%D1%82%D0%B5%D0%BB%D1%8C%D0%BD%D0%BE%D0%B5_%D0%BE%D1%82%D0%B2%D0%B5%D1%80%D1%81%D1%82%D0%B8%D0%B5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6E78D-2096-D04F-896D-3EA83ECB3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СПУТНИКИ ДЗЗ США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E16888-8BBA-5F4C-98C3-0E5A1623D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Волкова Ксения</a:t>
            </a:r>
          </a:p>
          <a:p>
            <a:r>
              <a:rPr lang="ru-RU" dirty="0"/>
              <a:t>Бариев </a:t>
            </a:r>
            <a:r>
              <a:rPr lang="ru-RU" dirty="0" err="1"/>
              <a:t>Эмин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41B3E7-EE2B-2349-9084-3008CE26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12" y="571499"/>
            <a:ext cx="4622800" cy="2603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74C9AC-259B-D84D-A308-FAE68E5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537" y="420966"/>
            <a:ext cx="2904565" cy="2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4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F8D9B-87AB-1D48-A666-4B80FAF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спутники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D31583-AB81-D141-B064-8C527DE1F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86573"/>
            <a:ext cx="10131425" cy="3649133"/>
          </a:xfrm>
        </p:spPr>
        <p:txBody>
          <a:bodyPr>
            <a:normAutofit/>
          </a:bodyPr>
          <a:lstStyle/>
          <a:p>
            <a:r>
              <a:rPr lang="ru-RU" dirty="0"/>
              <a:t>6 спутников группировки компании </a:t>
            </a:r>
            <a:r>
              <a:rPr lang="en-US" dirty="0"/>
              <a:t> </a:t>
            </a:r>
            <a:r>
              <a:rPr lang="en-US" dirty="0" err="1"/>
              <a:t>DigitalGlobe</a:t>
            </a:r>
            <a:r>
              <a:rPr lang="en-US" dirty="0"/>
              <a:t> </a:t>
            </a:r>
            <a:r>
              <a:rPr lang="ru-RU" dirty="0"/>
              <a:t>:</a:t>
            </a:r>
          </a:p>
          <a:p>
            <a:r>
              <a:rPr lang="en" b="1" dirty="0">
                <a:hlinkClick r:id="rId2" tooltip="QuickBi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QuickBird</a:t>
            </a:r>
            <a:r>
              <a:rPr lang="en" b="1" dirty="0"/>
              <a:t>,</a:t>
            </a:r>
            <a:r>
              <a:rPr lang="en" dirty="0"/>
              <a:t> </a:t>
            </a:r>
            <a:endParaRPr lang="ru-RU" dirty="0"/>
          </a:p>
          <a:p>
            <a:r>
              <a:rPr lang="en" dirty="0">
                <a:hlinkClick r:id="rId3" tooltip="WorldView-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WorldView-1</a:t>
            </a:r>
            <a:r>
              <a:rPr lang="en" dirty="0"/>
              <a:t>, </a:t>
            </a:r>
            <a:endParaRPr lang="ru-RU" dirty="0"/>
          </a:p>
          <a:p>
            <a:r>
              <a:rPr lang="en" dirty="0">
                <a:hlinkClick r:id="rId4" tooltip="WorldView-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WorldView-2</a:t>
            </a:r>
            <a:r>
              <a:rPr lang="en" dirty="0"/>
              <a:t>, </a:t>
            </a:r>
            <a:endParaRPr lang="ru-RU" dirty="0"/>
          </a:p>
          <a:p>
            <a:r>
              <a:rPr lang="en" b="1" u="sng" dirty="0"/>
              <a:t>WorldView-3</a:t>
            </a:r>
            <a:r>
              <a:rPr lang="en" b="1" dirty="0"/>
              <a:t>, </a:t>
            </a:r>
            <a:endParaRPr lang="ru-RU" b="1" dirty="0"/>
          </a:p>
          <a:p>
            <a:r>
              <a:rPr lang="en" dirty="0">
                <a:hlinkClick r:id="rId5" tooltip="GeoEy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GeoEye</a:t>
            </a:r>
            <a:r>
              <a:rPr lang="en" dirty="0"/>
              <a:t>, </a:t>
            </a:r>
            <a:endParaRPr lang="ru-RU" dirty="0"/>
          </a:p>
          <a:p>
            <a:r>
              <a:rPr lang="en" dirty="0">
                <a:hlinkClick r:id="rId6" tooltip="IKON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IKONOS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689DAA-E306-5E45-A5B7-AEBAE2044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190" y="71718"/>
            <a:ext cx="6402060" cy="20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6E54C-58D0-5D4F-BABE-980611F8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QuickBIRD</a:t>
            </a:r>
            <a:r>
              <a:rPr lang="ru-RU" dirty="0"/>
              <a:t> </a:t>
            </a:r>
            <a:r>
              <a:rPr lang="en-US" dirty="0"/>
              <a:t>(Digital globe)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585068-5E53-1047-8D5D-8748810E6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76103"/>
            <a:ext cx="4601816" cy="3105794"/>
          </a:xfrm>
        </p:spPr>
        <p:txBody>
          <a:bodyPr>
            <a:normAutofit/>
          </a:bodyPr>
          <a:lstStyle/>
          <a:p>
            <a:r>
              <a:rPr lang="en" dirty="0" err="1"/>
              <a:t>QuickBird</a:t>
            </a:r>
            <a:r>
              <a:rPr lang="en" dirty="0"/>
              <a:t> — </a:t>
            </a:r>
            <a:r>
              <a:rPr lang="ru-RU" dirty="0"/>
              <a:t>коммерческий спутник, предназначенный для наблюдения Земли. Принадлежит компании </a:t>
            </a:r>
            <a:r>
              <a:rPr lang="en" dirty="0" err="1"/>
              <a:t>DigitalGlobe</a:t>
            </a:r>
            <a:r>
              <a:rPr lang="en" dirty="0"/>
              <a:t>. </a:t>
            </a:r>
          </a:p>
          <a:p>
            <a:r>
              <a:rPr lang="ru-RU" dirty="0"/>
              <a:t>На момент запуска, в 2001 году, стал коммерческим спутником ДЗЗ с самым высоким пространственным разрешением.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98FCCC-C872-F64E-9540-B5EA3F40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09" y="4881586"/>
            <a:ext cx="3568700" cy="1854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090E5D-BF43-144A-909F-F7EE1AE2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680" y="1771650"/>
            <a:ext cx="41529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F0DE7-0872-9F43-B920-D766C5FE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QuickBIRD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68987-FA38-984B-8922-BB5524967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9714"/>
            <a:ext cx="10131425" cy="3356113"/>
          </a:xfrm>
        </p:spPr>
        <p:txBody>
          <a:bodyPr/>
          <a:lstStyle/>
          <a:p>
            <a:r>
              <a:rPr lang="ru-RU" dirty="0"/>
              <a:t>Спутник </a:t>
            </a:r>
            <a:r>
              <a:rPr lang="en" dirty="0" err="1"/>
              <a:t>QuickBird</a:t>
            </a:r>
            <a:r>
              <a:rPr lang="en" dirty="0"/>
              <a:t> </a:t>
            </a:r>
            <a:r>
              <a:rPr lang="ru-RU" dirty="0"/>
              <a:t>предназначен для получения цифровых изображений земной поверхности с пространственным разрешением 61 см в панхроматическом режиме и 2,44 м в мультиспектральном режиме при съемке в надир. </a:t>
            </a:r>
          </a:p>
          <a:p>
            <a:r>
              <a:rPr lang="ru-RU" dirty="0"/>
              <a:t>Основными преимуществами спутника являются широкая полоса охвата, высокая метрическая точность, возможность заказа полигонов сложной формы, в том числе, протяженных объектов шириной 5 км.</a:t>
            </a:r>
          </a:p>
          <a:p>
            <a:r>
              <a:rPr lang="ru-RU" dirty="0"/>
              <a:t>Космические снимки </a:t>
            </a:r>
            <a:r>
              <a:rPr lang="en" dirty="0" err="1"/>
              <a:t>QuickBird</a:t>
            </a:r>
            <a:r>
              <a:rPr lang="en" dirty="0"/>
              <a:t> </a:t>
            </a:r>
            <a:r>
              <a:rPr lang="ru-RU" dirty="0"/>
              <a:t>используются в интернет-сервисах </a:t>
            </a:r>
            <a:r>
              <a:rPr lang="en" dirty="0">
                <a:hlinkClick r:id="rId2" tooltip="Google Планета Земля"/>
              </a:rPr>
              <a:t>Google Earth</a:t>
            </a:r>
            <a:r>
              <a:rPr lang="ru-RU" baseline="30000" dirty="0"/>
              <a:t> </a:t>
            </a:r>
            <a:r>
              <a:rPr lang="ru-RU" dirty="0"/>
              <a:t>и </a:t>
            </a:r>
            <a:r>
              <a:rPr lang="en" dirty="0">
                <a:hlinkClick r:id="rId3" tooltip="Карты Google"/>
              </a:rPr>
              <a:t>Google Maps</a:t>
            </a:r>
            <a:r>
              <a:rPr lang="en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287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523ABC-D3FC-4D4D-BE27-9D7517B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QuickBIRD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E0F3D2-2CEA-034E-B030-0D657A143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38738"/>
            <a:ext cx="5009321" cy="3578087"/>
          </a:xfrm>
        </p:spPr>
        <p:txBody>
          <a:bodyPr>
            <a:normAutofit/>
          </a:bodyPr>
          <a:lstStyle/>
          <a:p>
            <a:r>
              <a:rPr lang="ru-RU" dirty="0"/>
              <a:t>Спутник </a:t>
            </a:r>
            <a:r>
              <a:rPr lang="en" dirty="0" err="1"/>
              <a:t>QuickBird</a:t>
            </a:r>
            <a:r>
              <a:rPr lang="en" dirty="0"/>
              <a:t> — </a:t>
            </a:r>
            <a:r>
              <a:rPr lang="ru-RU" dirty="0"/>
              <a:t>первый спутник сверхвысокого разрешения в группировке компании </a:t>
            </a:r>
            <a:r>
              <a:rPr lang="en" dirty="0" err="1"/>
              <a:t>DigitalGlobe</a:t>
            </a:r>
            <a:r>
              <a:rPr lang="en" dirty="0"/>
              <a:t>. </a:t>
            </a:r>
          </a:p>
          <a:p>
            <a:r>
              <a:rPr lang="ru-RU" dirty="0"/>
              <a:t>На момент запуска он имел самое большое пространственное разрешение и наилучшую точность </a:t>
            </a:r>
            <a:r>
              <a:rPr lang="ru-RU" dirty="0" err="1"/>
              <a:t>геопозиционирования</a:t>
            </a:r>
            <a:r>
              <a:rPr lang="ru-RU" dirty="0"/>
              <a:t> среди всех коммерческих спутников наблюдения Земли. До 2001 года самые качественные снимки могли получать с спутника </a:t>
            </a:r>
            <a:r>
              <a:rPr lang="en" dirty="0" err="1"/>
              <a:t>Ikonos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015D0-E2C8-724D-B02A-913AEA9E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08" y="1658363"/>
            <a:ext cx="5991945" cy="44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B541E-D353-814F-9D36-A8FDBFD1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3D648-8B20-8E4A-A878-8409A32C9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CD0187-A083-CF42-A790-CA494C43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6" y="460515"/>
            <a:ext cx="11575767" cy="578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42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F7100-CFBD-B64D-8F76-C75B637C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WorldView</a:t>
            </a:r>
            <a:r>
              <a:rPr lang="en" dirty="0"/>
              <a:t> (</a:t>
            </a:r>
            <a:r>
              <a:rPr lang="en" dirty="0" err="1"/>
              <a:t>Digitalglobe</a:t>
            </a:r>
            <a:r>
              <a:rPr lang="en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21CD41-6746-C04E-8B29-EEDF25A9D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39348"/>
            <a:ext cx="4403034" cy="4509051"/>
          </a:xfrm>
        </p:spPr>
        <p:txBody>
          <a:bodyPr>
            <a:normAutofit/>
          </a:bodyPr>
          <a:lstStyle/>
          <a:p>
            <a:r>
              <a:rPr lang="en" sz="2400" b="1" dirty="0"/>
              <a:t>WorldView-3</a:t>
            </a:r>
            <a:r>
              <a:rPr lang="en" sz="2400" dirty="0"/>
              <a:t> — </a:t>
            </a:r>
            <a:r>
              <a:rPr lang="ru-RU" sz="2400" dirty="0"/>
              <a:t>коммерческий</a:t>
            </a:r>
            <a:r>
              <a:rPr lang="en-US" sz="2400" dirty="0"/>
              <a:t> </a:t>
            </a:r>
            <a:r>
              <a:rPr lang="ru-RU" sz="2400" dirty="0"/>
              <a:t>спутник, предназначенный для наблюдения Земли.  </a:t>
            </a:r>
          </a:p>
          <a:p>
            <a:r>
              <a:rPr lang="ru-RU" sz="2400" dirty="0"/>
              <a:t>Запущен 13 августа 2014 года с </a:t>
            </a:r>
            <a:r>
              <a:rPr lang="ru-RU" sz="2400" dirty="0" err="1"/>
              <a:t>авиавоздушной</a:t>
            </a:r>
            <a:r>
              <a:rPr lang="ru-RU" sz="2400" dirty="0"/>
              <a:t> базы </a:t>
            </a:r>
            <a:r>
              <a:rPr lang="ru-RU" sz="2400" dirty="0" err="1"/>
              <a:t>Вандерберг</a:t>
            </a:r>
            <a:r>
              <a:rPr lang="ru-RU" sz="2400" dirty="0"/>
              <a:t> ракетой-носителем «</a:t>
            </a:r>
            <a:r>
              <a:rPr lang="en-US" sz="2400" dirty="0"/>
              <a:t>ATLAS V</a:t>
            </a:r>
            <a:r>
              <a:rPr lang="ru-RU" sz="2400" dirty="0"/>
              <a:t>».</a:t>
            </a:r>
            <a:endParaRPr lang="en-US" sz="2400" dirty="0"/>
          </a:p>
          <a:p>
            <a:endParaRPr lang="en-US" sz="2400" dirty="0"/>
          </a:p>
          <a:p>
            <a:endParaRPr lang="ru-RU" sz="24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2AE407-CE07-8949-9343-7D5F62DA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571" y="609600"/>
            <a:ext cx="4533900" cy="37973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D4BDFD-6A4D-934B-BC83-19A31FF4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13" y="4406900"/>
            <a:ext cx="3893447" cy="22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057F4-2F2B-954A-908F-242C006A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WorldView</a:t>
            </a:r>
            <a:r>
              <a:rPr lang="en" dirty="0"/>
              <a:t> – 3 (digital globe)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DFA162-D531-0145-8C13-C86C4EECF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04745"/>
            <a:ext cx="10131425" cy="3662385"/>
          </a:xfrm>
        </p:spPr>
        <p:txBody>
          <a:bodyPr>
            <a:normAutofit/>
          </a:bodyPr>
          <a:lstStyle/>
          <a:p>
            <a:r>
              <a:rPr lang="ru-RU" sz="2400" dirty="0"/>
              <a:t>Космический аппарат </a:t>
            </a:r>
            <a:r>
              <a:rPr lang="en" sz="2400" dirty="0"/>
              <a:t>WorldView-3 </a:t>
            </a:r>
            <a:r>
              <a:rPr lang="ru-RU" sz="2400" dirty="0"/>
              <a:t>предназначен для съёмки в панхроматическом и 8-канальном мультиспектральном режимах. </a:t>
            </a:r>
            <a:endParaRPr lang="en-US" sz="2400" dirty="0"/>
          </a:p>
          <a:p>
            <a:r>
              <a:rPr lang="ru-RU" sz="2400" dirty="0"/>
              <a:t>Съёмочная аппаратура полностью аналогична той, которая установлена на КА </a:t>
            </a:r>
            <a:r>
              <a:rPr lang="en" sz="2400" dirty="0"/>
              <a:t>WorldView-2; </a:t>
            </a:r>
            <a:r>
              <a:rPr lang="ru-RU" sz="2400" dirty="0"/>
              <a:t>диаметр основного зеркала составляет 1,1 метра. Точность </a:t>
            </a:r>
            <a:r>
              <a:rPr lang="ru-RU" sz="2400" dirty="0" err="1"/>
              <a:t>геопозиционирования</a:t>
            </a:r>
            <a:r>
              <a:rPr lang="ru-RU" sz="2400" dirty="0"/>
              <a:t> в плане составляет 6,5 м СЕ90 или 4 м (СКО) без дополнительной коррекции плановых координат по наземным опорным точкам. </a:t>
            </a:r>
          </a:p>
        </p:txBody>
      </p:sp>
    </p:spTree>
    <p:extLst>
      <p:ext uri="{BB962C8B-B14F-4D97-AF65-F5344CB8AC3E}">
        <p14:creationId xmlns:p14="http://schemas.microsoft.com/office/powerpoint/2010/main" val="4097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340F5-3310-0C41-9C29-DFA83291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 </a:t>
            </a:r>
            <a:r>
              <a:rPr lang="en" dirty="0"/>
              <a:t>WorldView-3 </a:t>
            </a:r>
            <a:r>
              <a:rPr lang="ru-RU" dirty="0"/>
              <a:t>ведёт съёмку в </a:t>
            </a:r>
            <a:r>
              <a:rPr lang="en-US" dirty="0"/>
              <a:t>3</a:t>
            </a:r>
            <a:r>
              <a:rPr lang="ru-RU" dirty="0"/>
              <a:t> режимах: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2688A3-555A-2945-BF82-93CE65D3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48118"/>
            <a:ext cx="10131425" cy="4384325"/>
          </a:xfrm>
        </p:spPr>
        <p:txBody>
          <a:bodyPr>
            <a:normAutofit/>
          </a:bodyPr>
          <a:lstStyle/>
          <a:p>
            <a:r>
              <a:rPr lang="en" sz="2400" dirty="0"/>
              <a:t>VNIR (Visible and Near Infrared — </a:t>
            </a:r>
            <a:r>
              <a:rPr lang="ru-RU" sz="2400" dirty="0"/>
              <a:t>мультиспектральный видимый и ближний инфракрасный диапазон) — основной инструмент, 8 каналов, 6 из них — видимого диапазона (фиолетовый, синий, зелёный, жёлтый, красный, крайний красный) и 2 — ближнего инфракрасного (ближний-ИК1, ближний-ИК2)</a:t>
            </a:r>
          </a:p>
          <a:p>
            <a:r>
              <a:rPr lang="en" sz="2400" dirty="0"/>
              <a:t>SWIR (Shortwave Infrared — </a:t>
            </a:r>
            <a:r>
              <a:rPr lang="ru-RU" sz="2400" dirty="0"/>
              <a:t>средний инфракрасный диапазон) — позволяет вести съёмку сквозь дымку, туман, смог, пыль, дым, туман и облака; 8 каналов) и</a:t>
            </a:r>
          </a:p>
          <a:p>
            <a:r>
              <a:rPr lang="en" sz="2400" dirty="0"/>
              <a:t>CAVIS (clouds, aerosols, vapors, ice, snow — </a:t>
            </a:r>
            <a:r>
              <a:rPr lang="ru-RU" sz="2400" dirty="0"/>
              <a:t>облака, аэрозоли, пары, лёд, снег) — позволяет проводить коррекцию атмосферных искажений; 12 каналов.</a:t>
            </a:r>
          </a:p>
        </p:txBody>
      </p:sp>
    </p:spTree>
    <p:extLst>
      <p:ext uri="{BB962C8B-B14F-4D97-AF65-F5344CB8AC3E}">
        <p14:creationId xmlns:p14="http://schemas.microsoft.com/office/powerpoint/2010/main" val="385202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C6605-3372-734C-91AB-E732037C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WorldView-3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D1A3B9-748F-DE48-811E-7EAC1759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33993"/>
            <a:ext cx="10131425" cy="4581462"/>
          </a:xfrm>
        </p:spPr>
        <p:txBody>
          <a:bodyPr>
            <a:normAutofit/>
          </a:bodyPr>
          <a:lstStyle/>
          <a:p>
            <a:r>
              <a:rPr lang="ru-RU" sz="2400" dirty="0"/>
              <a:t>Высочайшее пространственное разрешение и расширенный спектральный диапазон позволяет решать многие задачи, включая картографирование, мониторинг изменений земной поверхности, сельскохозяйственный мониторинг и др. </a:t>
            </a:r>
            <a:endParaRPr lang="en-US" sz="2400" dirty="0"/>
          </a:p>
          <a:p>
            <a:r>
              <a:rPr lang="ru-RU" sz="2400" dirty="0"/>
              <a:t>Новый коротковолновый режим съёмки (</a:t>
            </a:r>
            <a:r>
              <a:rPr lang="en" sz="2400" dirty="0"/>
              <a:t>SWIR) </a:t>
            </a:r>
            <a:r>
              <a:rPr lang="ru-RU" sz="2400" dirty="0"/>
              <a:t>окажет существенную помощь при комплексном моделировании и картографировании горных пород, грунтов и почв. Потенциальные области применения включают в себя: геологическое картирование, экологический контроль и мониторинг районов стихийных бедствий, разведку нефтяных месторождений, других полезных ископаемых и геотермальных ресурсов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4957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DF04B-65BE-9C45-8DCF-8CF4508D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C47D78-CBC8-294D-B39A-3A4243BAC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57DA19-0CC7-C148-9790-51B48AC6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013" y="609600"/>
            <a:ext cx="6825974" cy="51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4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DF32C-9DDF-BE42-B017-08857FC1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Спутники </a:t>
            </a:r>
            <a:r>
              <a:rPr lang="en-US" dirty="0" err="1"/>
              <a:t>nasa</a:t>
            </a:r>
            <a:r>
              <a:rPr lang="en-US" dirty="0"/>
              <a:t> &amp; </a:t>
            </a:r>
            <a:r>
              <a:rPr lang="en-US" dirty="0" err="1"/>
              <a:t>usgs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B6FC0C-B678-DF4F-BB1C-4008C9FD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B1FE4-8405-D64D-9492-E0041BF4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46" y="2537883"/>
            <a:ext cx="3619500" cy="2857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B74AAB-1695-C549-B4D6-95697486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0" y="3184712"/>
            <a:ext cx="5322272" cy="19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5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2703D-C315-EF40-98DE-7025457E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908FF-D80D-AA4C-95F8-9638979B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0A6-5964-6D4F-A102-95D0BF24C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2" y="951465"/>
            <a:ext cx="8603974" cy="48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20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3F56-9709-CE45-B108-92A1EA03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54DF5-C916-6F43-BB95-E00F36B4D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51413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1F6B7-4EC8-7B4A-AFC2-6111FDB0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 </a:t>
            </a:r>
            <a:r>
              <a:rPr lang="en" b="1" dirty="0"/>
              <a:t>Landsat</a:t>
            </a:r>
            <a:r>
              <a:rPr lang="en" dirty="0"/>
              <a:t> 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664B2E-148B-4346-9ED8-6D21D3A90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218392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/>
              <a:t>Программа </a:t>
            </a:r>
            <a:r>
              <a:rPr lang="en" sz="2400" b="1" dirty="0"/>
              <a:t>Landsat</a:t>
            </a:r>
            <a:r>
              <a:rPr lang="en" sz="2400" dirty="0"/>
              <a:t> — </a:t>
            </a:r>
            <a:r>
              <a:rPr lang="ru-RU" sz="2400" dirty="0"/>
              <a:t>наиболее продолжительный проект по получению </a:t>
            </a:r>
            <a:r>
              <a:rPr lang="ru-RU" sz="2400" dirty="0">
                <a:hlinkClick r:id="rId2" tooltip="Дистанционное зондирование Земли"/>
              </a:rPr>
              <a:t>спутниковых фотоснимков</a:t>
            </a:r>
            <a:r>
              <a:rPr lang="ru-RU" sz="2400" dirty="0"/>
              <a:t> планеты Земля. Первый из спутников в рамках программы был запущен в 1972; последний, на настоящий момент, </a:t>
            </a:r>
            <a:r>
              <a:rPr lang="en" sz="2400" i="1" dirty="0">
                <a:hlinkClick r:id="rId3" tooltip="Landsat 8"/>
              </a:rPr>
              <a:t>Landsat 8</a:t>
            </a:r>
            <a:r>
              <a:rPr lang="en" sz="2400" dirty="0"/>
              <a:t> — 11 </a:t>
            </a:r>
            <a:r>
              <a:rPr lang="ru-RU" sz="2400" dirty="0"/>
              <a:t>февраля 2013. Оборудование, установленное на спутниках </a:t>
            </a:r>
            <a:r>
              <a:rPr lang="en" sz="2400" dirty="0"/>
              <a:t>Landsat, </a:t>
            </a:r>
            <a:r>
              <a:rPr lang="ru-RU" sz="2400" dirty="0"/>
              <a:t>сделало миллиарды снимков. </a:t>
            </a:r>
            <a:endParaRPr lang="en-US" sz="2400" dirty="0"/>
          </a:p>
          <a:p>
            <a:r>
              <a:rPr lang="ru-RU" sz="2400" dirty="0"/>
              <a:t>Снимки, полученные в США и на станциях получения данных со спутников по всему миру, являются уникальным ресурсом для проведения множества научных исследований в области </a:t>
            </a:r>
            <a:r>
              <a:rPr lang="ru-RU" sz="2400" dirty="0">
                <a:hlinkClick r:id="rId4" tooltip="Сельское хозяйство"/>
              </a:rPr>
              <a:t>сельскогохозяйства</a:t>
            </a:r>
            <a:r>
              <a:rPr lang="ru-RU" sz="2400" dirty="0"/>
              <a:t>, </a:t>
            </a:r>
            <a:r>
              <a:rPr lang="ru-RU" sz="2400" dirty="0">
                <a:hlinkClick r:id="rId5" tooltip="Картография"/>
              </a:rPr>
              <a:t>картографии</a:t>
            </a:r>
            <a:r>
              <a:rPr lang="ru-RU" sz="2400" dirty="0"/>
              <a:t>, </a:t>
            </a:r>
            <a:r>
              <a:rPr lang="ru-RU" sz="2400" dirty="0">
                <a:hlinkClick r:id="rId6" tooltip="Геология"/>
              </a:rPr>
              <a:t>геологии</a:t>
            </a:r>
            <a:r>
              <a:rPr lang="ru-RU" sz="2400" dirty="0"/>
              <a:t>, </a:t>
            </a:r>
            <a:r>
              <a:rPr lang="ru-RU" sz="2400" dirty="0">
                <a:hlinkClick r:id="rId7" tooltip="Лесоводство"/>
              </a:rPr>
              <a:t>лесоводства</a:t>
            </a:r>
            <a:r>
              <a:rPr lang="ru-RU" sz="2400" dirty="0"/>
              <a:t>, </a:t>
            </a:r>
            <a:r>
              <a:rPr lang="ru-RU" sz="2400" dirty="0">
                <a:hlinkClick r:id="rId8" tooltip="Разведка"/>
              </a:rPr>
              <a:t>разведки</a:t>
            </a:r>
            <a:r>
              <a:rPr lang="ru-RU" sz="2400" dirty="0"/>
              <a:t>, </a:t>
            </a:r>
            <a:r>
              <a:rPr lang="ru-RU" sz="2400" dirty="0">
                <a:hlinkClick r:id="rId9" tooltip="Образование"/>
              </a:rPr>
              <a:t>образования</a:t>
            </a:r>
            <a:r>
              <a:rPr lang="ru-RU" sz="2400" dirty="0"/>
              <a:t> и </a:t>
            </a:r>
            <a:r>
              <a:rPr lang="ru-RU" sz="2400" dirty="0">
                <a:hlinkClick r:id="rId10" tooltip="Национальная безопасность"/>
              </a:rPr>
              <a:t>национальной безопасности</a:t>
            </a:r>
            <a:r>
              <a:rPr lang="ru-RU" sz="2400" dirty="0"/>
              <a:t>. </a:t>
            </a:r>
            <a:endParaRPr lang="en-US" sz="2400" dirty="0"/>
          </a:p>
          <a:p>
            <a:r>
              <a:rPr lang="ru-RU" sz="2400" dirty="0"/>
              <a:t>К примеру, </a:t>
            </a:r>
            <a:r>
              <a:rPr lang="en" sz="2400" i="1" dirty="0">
                <a:hlinkClick r:id="rId11" tooltip="Landsat 7"/>
              </a:rPr>
              <a:t>Landsat 7</a:t>
            </a:r>
            <a:r>
              <a:rPr lang="en" sz="2400" dirty="0"/>
              <a:t> </a:t>
            </a:r>
            <a:r>
              <a:rPr lang="ru-RU" sz="2400" dirty="0"/>
              <a:t>поставляет снимки в 8 спектральных диапазонах с пространственным разрешением от 15 до 60 метров на точку; периодичность сбора данных для всей планеты изначально составляла 16—18 суток.</a:t>
            </a:r>
          </a:p>
        </p:txBody>
      </p:sp>
    </p:spTree>
    <p:extLst>
      <p:ext uri="{BB962C8B-B14F-4D97-AF65-F5344CB8AC3E}">
        <p14:creationId xmlns:p14="http://schemas.microsoft.com/office/powerpoint/2010/main" val="242374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04CC4-B9D5-1749-993F-22EC3A09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Landsat 5</a:t>
            </a:r>
            <a:r>
              <a:rPr lang="ru-RU" dirty="0"/>
              <a:t>/7/8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E92F05-3790-A945-8197-6D876653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19338"/>
            <a:ext cx="10131425" cy="1286933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7FC989-07EB-9046-BF74-42A3A6DA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7" y="2810435"/>
            <a:ext cx="4331493" cy="3145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7A6DBB-0FEB-8548-B106-A365155D1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68" y="2828388"/>
            <a:ext cx="2487966" cy="31099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F08E51-2009-144F-8FBE-10E0E3F29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683" y="2784986"/>
            <a:ext cx="3161672" cy="32116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794A0667-4D79-BE4F-9C44-9C03E6991833}"/>
                  </a:ext>
                </a:extLst>
              </p14:cNvPr>
              <p14:cNvContentPartPr/>
              <p14:nvPr/>
            </p14:nvContentPartPr>
            <p14:xfrm>
              <a:off x="2622007" y="1607675"/>
              <a:ext cx="237240" cy="106164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794A0667-4D79-BE4F-9C44-9C03E69918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3367" y="1598675"/>
                <a:ext cx="254880" cy="10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C076550-0039-064C-B0FF-4C0CCA617695}"/>
                  </a:ext>
                </a:extLst>
              </p14:cNvPr>
              <p14:cNvContentPartPr/>
              <p14:nvPr/>
            </p14:nvContentPartPr>
            <p14:xfrm>
              <a:off x="3011887" y="1615955"/>
              <a:ext cx="2878560" cy="88272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C076550-0039-064C-B0FF-4C0CCA6176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02887" y="1606955"/>
                <a:ext cx="2896200" cy="9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B9924D1-0638-9142-B4B4-8254FB9EBA0B}"/>
                  </a:ext>
                </a:extLst>
              </p14:cNvPr>
              <p14:cNvContentPartPr/>
              <p14:nvPr/>
            </p14:nvContentPartPr>
            <p14:xfrm>
              <a:off x="3445687" y="1659515"/>
              <a:ext cx="6102360" cy="85320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B9924D1-0638-9142-B4B4-8254FB9EBA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6687" y="1650515"/>
                <a:ext cx="6120000" cy="8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522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92EC7-7C31-9249-A926-3FF31F1E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Landsat‑7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B6AC0C-CC4A-1F4E-A44B-03FBD8856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4329"/>
            <a:ext cx="6618889" cy="4410635"/>
          </a:xfrm>
        </p:spPr>
        <p:txBody>
          <a:bodyPr>
            <a:normAutofit/>
          </a:bodyPr>
          <a:lstStyle/>
          <a:p>
            <a:r>
              <a:rPr lang="ru-RU" dirty="0"/>
              <a:t> Спутник ДЗЗ, один из запущенных в рамках программы </a:t>
            </a:r>
            <a:r>
              <a:rPr lang="en" dirty="0">
                <a:hlinkClick r:id="rId2" tooltip="Landsat"/>
              </a:rPr>
              <a:t>Landsat</a:t>
            </a:r>
            <a:r>
              <a:rPr lang="en" dirty="0"/>
              <a:t>. </a:t>
            </a:r>
            <a:r>
              <a:rPr lang="ru-RU" dirty="0"/>
              <a:t>Выведен на орбиту в 1999 году и продолжает работу.</a:t>
            </a:r>
            <a:endParaRPr lang="en-US" dirty="0"/>
          </a:p>
          <a:p>
            <a:r>
              <a:rPr lang="ru-RU" dirty="0"/>
              <a:t>Основной целью спутника было обновление глобального архива спутниковых фотографий. Хотя программа </a:t>
            </a:r>
            <a:r>
              <a:rPr lang="en" dirty="0"/>
              <a:t>Landsat </a:t>
            </a:r>
            <a:r>
              <a:rPr lang="ru-RU" dirty="0"/>
              <a:t>управлялась </a:t>
            </a:r>
            <a:r>
              <a:rPr lang="en" dirty="0">
                <a:hlinkClick r:id="rId3" tooltip="НАСА"/>
              </a:rPr>
              <a:t>NASA</a:t>
            </a:r>
            <a:r>
              <a:rPr lang="en" dirty="0"/>
              <a:t>, </a:t>
            </a:r>
            <a:r>
              <a:rPr lang="ru-RU" dirty="0"/>
              <a:t>данные съемок обрабатываются и распространяются </a:t>
            </a:r>
            <a:r>
              <a:rPr lang="ru-RU" dirty="0">
                <a:hlinkClick r:id="rId4" tooltip="Геологическая служба США"/>
              </a:rPr>
              <a:t>Геологической службой США</a:t>
            </a:r>
            <a:r>
              <a:rPr lang="ru-RU" dirty="0"/>
              <a:t> (</a:t>
            </a:r>
            <a:r>
              <a:rPr lang="en-US" dirty="0"/>
              <a:t>USGS</a:t>
            </a:r>
            <a:r>
              <a:rPr lang="ru-RU" dirty="0"/>
              <a:t>).</a:t>
            </a:r>
            <a:endParaRPr lang="en-US" dirty="0"/>
          </a:p>
          <a:p>
            <a:r>
              <a:rPr lang="ru-RU" dirty="0"/>
              <a:t>Программа </a:t>
            </a:r>
            <a:r>
              <a:rPr lang="en" dirty="0">
                <a:hlinkClick r:id="rId5" tooltip="NASA World Wind"/>
              </a:rPr>
              <a:t>NASA World Wind</a:t>
            </a:r>
            <a:r>
              <a:rPr lang="en" dirty="0"/>
              <a:t> </a:t>
            </a:r>
            <a:r>
              <a:rPr lang="ru-RU" dirty="0"/>
              <a:t>и большинство картографических сайтов (</a:t>
            </a:r>
            <a:r>
              <a:rPr lang="ru-RU" dirty="0">
                <a:hlinkClick r:id="rId6" tooltip="Карты Google"/>
              </a:rPr>
              <a:t>«Карты </a:t>
            </a:r>
            <a:r>
              <a:rPr lang="en" dirty="0">
                <a:hlinkClick r:id="rId6" tooltip="Карты Google"/>
              </a:rPr>
              <a:t>Google»</a:t>
            </a:r>
            <a:r>
              <a:rPr lang="en" dirty="0"/>
              <a:t>, </a:t>
            </a:r>
            <a:r>
              <a:rPr lang="en" dirty="0">
                <a:hlinkClick r:id="rId7" tooltip="Yahoo! Maps"/>
              </a:rPr>
              <a:t>Yahoo! Maps</a:t>
            </a:r>
            <a:r>
              <a:rPr lang="en" dirty="0"/>
              <a:t>, </a:t>
            </a:r>
            <a:r>
              <a:rPr lang="en" dirty="0">
                <a:hlinkClick r:id="rId8" tooltip="Bing Maps"/>
              </a:rPr>
              <a:t>Bing Maps</a:t>
            </a:r>
            <a:r>
              <a:rPr lang="en" dirty="0"/>
              <a:t>) </a:t>
            </a:r>
            <a:r>
              <a:rPr lang="ru-RU" dirty="0"/>
              <a:t>используют в качестве основы изображения, полученные с </a:t>
            </a:r>
            <a:r>
              <a:rPr lang="en" dirty="0"/>
              <a:t>Landsat‑7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5566DD-0E67-AC40-99A4-3088F17DC8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7345" y="2142068"/>
            <a:ext cx="3823357" cy="34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8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9012E-967E-F241-8D96-D1CC8C28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Landsat‑7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DC82E-392A-AC48-8352-56552642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13647"/>
            <a:ext cx="5725509" cy="4634753"/>
          </a:xfrm>
        </p:spPr>
        <p:txBody>
          <a:bodyPr/>
          <a:lstStyle/>
          <a:p>
            <a:r>
              <a:rPr lang="ru-RU" dirty="0"/>
              <a:t>Спутник мог снимать и передавать до 532 изображений в сутки. Спутник находится на </a:t>
            </a:r>
            <a:r>
              <a:rPr lang="ru-RU" dirty="0">
                <a:hlinkClick r:id="rId2" tooltip="Полярная орбита"/>
              </a:rPr>
              <a:t>полярной</a:t>
            </a:r>
            <a:r>
              <a:rPr lang="ru-RU" dirty="0"/>
              <a:t> </a:t>
            </a:r>
            <a:r>
              <a:rPr lang="ru-RU" dirty="0">
                <a:hlinkClick r:id="rId3" tooltip="Солнечно-синхронная орбита"/>
              </a:rPr>
              <a:t>солнечно-синхронной орбите</a:t>
            </a:r>
            <a:r>
              <a:rPr lang="ru-RU" dirty="0"/>
              <a:t>, рассчитанной таким образом, что спутник пролетает над всей поверхностью планеты. При высоте 705 км на полное сканирование поверхности уходит 232 оборота, или 16 суток. </a:t>
            </a:r>
            <a:endParaRPr lang="en-US" dirty="0"/>
          </a:p>
          <a:p>
            <a:r>
              <a:rPr lang="ru-RU" dirty="0"/>
              <a:t>Основным инструментом для получения изображений является </a:t>
            </a:r>
            <a:r>
              <a:rPr lang="en" i="1" dirty="0"/>
              <a:t>Enhanced Thematic Mapper Plus</a:t>
            </a:r>
            <a:r>
              <a:rPr lang="en" dirty="0"/>
              <a:t> (ETM+), </a:t>
            </a:r>
            <a:r>
              <a:rPr lang="ru-RU" dirty="0"/>
              <a:t>созданный компанией </a:t>
            </a:r>
            <a:r>
              <a:rPr lang="en" dirty="0">
                <a:hlinkClick r:id="rId4" tooltip="Raytheon"/>
              </a:rPr>
              <a:t>Raytheon</a:t>
            </a:r>
            <a:r>
              <a:rPr lang="en" dirty="0"/>
              <a:t> </a:t>
            </a:r>
            <a:r>
              <a:rPr lang="ru-RU" dirty="0"/>
              <a:t>в отделении </a:t>
            </a:r>
            <a:r>
              <a:rPr lang="en" dirty="0"/>
              <a:t>Santa Barbara Remote Sensing.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36D6C-284B-8744-B5C3-7DB54F7BD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831" y="2575983"/>
            <a:ext cx="4953000" cy="2781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037E0D37-CBF3-F04F-AD95-2DBB9597EA0E}"/>
                  </a:ext>
                </a:extLst>
              </p14:cNvPr>
              <p14:cNvContentPartPr/>
              <p14:nvPr/>
            </p14:nvContentPartPr>
            <p14:xfrm>
              <a:off x="6169001" y="2751695"/>
              <a:ext cx="1737360" cy="215100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037E0D37-CBF3-F04F-AD95-2DBB9597EA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0361" y="2742695"/>
                <a:ext cx="1755000" cy="21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CF287AB2-0EA6-0544-BD8B-C0F1C6A8DD74}"/>
                  </a:ext>
                </a:extLst>
              </p14:cNvPr>
              <p14:cNvContentPartPr/>
              <p14:nvPr/>
            </p14:nvContentPartPr>
            <p14:xfrm>
              <a:off x="7976201" y="2982095"/>
              <a:ext cx="931680" cy="94644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CF287AB2-0EA6-0544-BD8B-C0F1C6A8DD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67561" y="2973455"/>
                <a:ext cx="949320" cy="9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77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2C87F-DF29-1F49-A0D5-DBD7EC1B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инструмента </a:t>
            </a:r>
            <a:r>
              <a:rPr lang="en" dirty="0"/>
              <a:t>ETM+</a:t>
            </a:r>
            <a:br>
              <a:rPr lang="ru-RU" dirty="0"/>
            </a:br>
            <a:r>
              <a:rPr lang="en" dirty="0"/>
              <a:t>(</a:t>
            </a:r>
            <a:r>
              <a:rPr lang="en" i="1" dirty="0"/>
              <a:t>Enhanced Thematic Mapper Plus</a:t>
            </a:r>
            <a:r>
              <a:rPr lang="en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45697-0477-C74B-AE82-D14DB5D8B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22929"/>
            <a:ext cx="10131425" cy="4693024"/>
          </a:xfrm>
        </p:spPr>
        <p:txBody>
          <a:bodyPr>
            <a:normAutofit/>
          </a:bodyPr>
          <a:lstStyle/>
          <a:p>
            <a:r>
              <a:rPr lang="ru-RU" dirty="0"/>
              <a:t>Используется сканирование с помощью подвижного зеркала (7 циклов в секунду);</a:t>
            </a:r>
          </a:p>
          <a:p>
            <a:r>
              <a:rPr lang="ru-RU" dirty="0"/>
              <a:t>Полоса захвата: 185 км (угол зрения 15</a:t>
            </a:r>
            <a:r>
              <a:rPr lang="en" dirty="0"/>
              <a:t>º);</a:t>
            </a:r>
          </a:p>
          <a:p>
            <a:r>
              <a:rPr lang="ru-RU" dirty="0"/>
              <a:t>Телескоп: </a:t>
            </a:r>
            <a:r>
              <a:rPr lang="ru-RU" dirty="0">
                <a:hlinkClick r:id="rId2" tooltip="Рефлектор (телескоп)"/>
              </a:rPr>
              <a:t>рефлектор</a:t>
            </a:r>
            <a:r>
              <a:rPr lang="ru-RU" dirty="0"/>
              <a:t> </a:t>
            </a:r>
            <a:r>
              <a:rPr lang="ru-RU" dirty="0">
                <a:hlinkClick r:id="rId3" tooltip="Система Ричи — Кретьена"/>
              </a:rPr>
              <a:t>системы Ричи — </a:t>
            </a:r>
            <a:r>
              <a:rPr lang="ru-RU" dirty="0" err="1">
                <a:hlinkClick r:id="rId3" tooltip="Система Ричи — Кретьена"/>
              </a:rPr>
              <a:t>Кретье</a:t>
            </a:r>
            <a:r>
              <a:rPr lang="ru-RU" dirty="0" err="1">
                <a:hlinkClick r:id="rId3" tooltip="Система Ричи — Кретьена"/>
              </a:rPr>
              <a:t>на</a:t>
            </a:r>
            <a:r>
              <a:rPr lang="ru-RU" dirty="0"/>
              <a:t> с 2 зеркалами из стекла с низким коэффициентом расширения (</a:t>
            </a:r>
            <a:r>
              <a:rPr lang="en" dirty="0"/>
              <a:t>ULE, Ultra Low Expansion);</a:t>
            </a:r>
          </a:p>
          <a:p>
            <a:r>
              <a:rPr lang="ru-RU" dirty="0"/>
              <a:t>Апертура телескопа: 40,6 см; фокусное расстояние: 243,8 см; </a:t>
            </a:r>
            <a:r>
              <a:rPr lang="ru-RU" dirty="0">
                <a:hlinkClick r:id="rId4" tooltip="Относительное отверстие"/>
              </a:rPr>
              <a:t>относительное отверстие</a:t>
            </a:r>
            <a:r>
              <a:rPr lang="ru-RU" dirty="0"/>
              <a:t>: </a:t>
            </a:r>
            <a:r>
              <a:rPr lang="en" dirty="0"/>
              <a:t>f/6.0;</a:t>
            </a:r>
          </a:p>
          <a:p>
            <a:r>
              <a:rPr lang="ru-RU" dirty="0"/>
              <a:t>Размеры сканера: 1,5×0,7×2,5 м; масса: 300 кг;</a:t>
            </a:r>
          </a:p>
          <a:p>
            <a:r>
              <a:rPr lang="ru-RU" dirty="0"/>
              <a:t>Панхроматическая камера с разрешением 15 метров на точку (1 канал);</a:t>
            </a:r>
          </a:p>
          <a:p>
            <a:r>
              <a:rPr lang="ru-RU" dirty="0" err="1"/>
              <a:t>Полноапертурная</a:t>
            </a:r>
            <a:r>
              <a:rPr lang="ru-RU" dirty="0"/>
              <a:t>, 5-процентная абсолютная </a:t>
            </a:r>
            <a:r>
              <a:rPr lang="ru-RU" dirty="0">
                <a:hlinkClick r:id="rId5" tooltip="Болометр"/>
              </a:rPr>
              <a:t>радиометрическая</a:t>
            </a:r>
            <a:r>
              <a:rPr lang="ru-RU" dirty="0"/>
              <a:t> калибровка;</a:t>
            </a:r>
          </a:p>
          <a:p>
            <a:r>
              <a:rPr lang="ru-RU" dirty="0"/>
              <a:t>Инфракрасная камера с разрешением 30 метров (6 каналов);</a:t>
            </a:r>
          </a:p>
          <a:p>
            <a:r>
              <a:rPr lang="ru-RU" dirty="0"/>
              <a:t>Температурный сенсор (дальний ИК-диапазон) с разрешением 60 метров.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88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558AB-B966-F643-9B2C-1FE30870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 решаемых задач: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6F79D0-6660-A84A-AFD0-28631C615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океанография, </a:t>
            </a:r>
          </a:p>
          <a:p>
            <a:r>
              <a:rPr lang="ru-RU" dirty="0"/>
              <a:t>батиметрия, </a:t>
            </a:r>
          </a:p>
          <a:p>
            <a:r>
              <a:rPr lang="ru-RU" dirty="0"/>
              <a:t>анализ типов растительности, </a:t>
            </a:r>
          </a:p>
          <a:p>
            <a:r>
              <a:rPr lang="ru-RU" dirty="0"/>
              <a:t>анализ содержания биомассы, </a:t>
            </a:r>
          </a:p>
          <a:p>
            <a:r>
              <a:rPr lang="ru-RU" dirty="0"/>
              <a:t>анализ влажности, </a:t>
            </a:r>
          </a:p>
          <a:p>
            <a:r>
              <a:rPr lang="ru-RU" dirty="0"/>
              <a:t>термическое картирование, </a:t>
            </a:r>
          </a:p>
          <a:p>
            <a:r>
              <a:rPr lang="ru-RU" dirty="0"/>
              <a:t>идентификация месторождений полезных ископаемых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088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2FB0C-39C7-E548-941D-0522AD50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снимков со спутника </a:t>
            </a:r>
            <a:r>
              <a:rPr lang="en" b="1" dirty="0"/>
              <a:t>Landsat‑7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9B3A4-236D-184F-8BA6-E795E4E94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1601AF-A519-7C45-8C6F-E342125F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7" y="2026203"/>
            <a:ext cx="3768739" cy="37649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71290B-7F47-DF4B-B316-20942316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16" y="2026462"/>
            <a:ext cx="4195474" cy="3764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8B0AF7-3BFF-BD4F-9D8B-3EA3D1499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089" y="2022461"/>
            <a:ext cx="3768739" cy="37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85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126</TotalTime>
  <Words>294</Words>
  <Application>Microsoft Macintosh PowerPoint</Application>
  <PresentationFormat>Широкоэкранный</PresentationFormat>
  <Paragraphs>68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Небесная</vt:lpstr>
      <vt:lpstr>СПУТНИКИ ДЗЗ США</vt:lpstr>
      <vt:lpstr>Спутники nasa &amp; usgs</vt:lpstr>
      <vt:lpstr>Программа Landsat </vt:lpstr>
      <vt:lpstr>Landsat 5/7/8</vt:lpstr>
      <vt:lpstr>Landsat‑7</vt:lpstr>
      <vt:lpstr>Landsat‑7</vt:lpstr>
      <vt:lpstr>Параметры инструмента ETM+ (Enhanced Thematic Mapper Plus)</vt:lpstr>
      <vt:lpstr>Круг решаемых задач: </vt:lpstr>
      <vt:lpstr>Примеры снимков со спутника Landsat‑7</vt:lpstr>
      <vt:lpstr>спутники</vt:lpstr>
      <vt:lpstr>QuickBIRD (Digital globe)</vt:lpstr>
      <vt:lpstr>QuickBIRD</vt:lpstr>
      <vt:lpstr>QuickBIRD</vt:lpstr>
      <vt:lpstr>Презентация PowerPoint</vt:lpstr>
      <vt:lpstr>WorldView (Digitalglobe)</vt:lpstr>
      <vt:lpstr>WorldView – 3 (digital globe)</vt:lpstr>
      <vt:lpstr>КА WorldView-3 ведёт съёмку в 3 режимах:</vt:lpstr>
      <vt:lpstr>WorldView-3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СПУТНИКИ ДЗЗ США</dc:title>
  <dc:creator>Microsoft Office User</dc:creator>
  <cp:lastModifiedBy>Microsoft Office User</cp:lastModifiedBy>
  <cp:revision>19</cp:revision>
  <dcterms:created xsi:type="dcterms:W3CDTF">2019-09-12T08:33:54Z</dcterms:created>
  <dcterms:modified xsi:type="dcterms:W3CDTF">2019-09-12T10:40:45Z</dcterms:modified>
</cp:coreProperties>
</file>